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10"/>
  </p:handoutMasterIdLst>
  <p:sldIdLst>
    <p:sldId id="256" r:id="rId2"/>
    <p:sldId id="282" r:id="rId3"/>
    <p:sldId id="283" r:id="rId4"/>
    <p:sldId id="284" r:id="rId5"/>
    <p:sldId id="257" r:id="rId6"/>
    <p:sldId id="258" r:id="rId7"/>
    <p:sldId id="281" r:id="rId8"/>
    <p:sldId id="259" r:id="rId9"/>
  </p:sldIdLst>
  <p:sldSz cx="9144000" cy="6858000" type="screen4x3"/>
  <p:notesSz cx="6662738"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2" d="100"/>
          <a:sy n="42" d="100"/>
        </p:scale>
        <p:origin x="132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4010" y="0"/>
            <a:ext cx="2887186" cy="495300"/>
          </a:xfrm>
          <a:prstGeom prst="rect">
            <a:avLst/>
          </a:prstGeom>
        </p:spPr>
        <p:txBody>
          <a:bodyPr vert="horz" lIns="91440" tIns="45720" rIns="91440" bIns="45720" rtlCol="0"/>
          <a:lstStyle>
            <a:lvl1pPr algn="r">
              <a:defRPr sz="1200"/>
            </a:lvl1pPr>
          </a:lstStyle>
          <a:p>
            <a:fld id="{A4EB4B12-3140-4225-9D5F-3AF622D987F5}" type="datetimeFigureOut">
              <a:rPr lang="en-US" smtClean="0"/>
              <a:pPr/>
              <a:t>12/24/2015</a:t>
            </a:fld>
            <a:endParaRPr lang="en-US"/>
          </a:p>
        </p:txBody>
      </p:sp>
      <p:sp>
        <p:nvSpPr>
          <p:cNvPr id="4" name="Footer Placeholder 3"/>
          <p:cNvSpPr>
            <a:spLocks noGrp="1"/>
          </p:cNvSpPr>
          <p:nvPr>
            <p:ph type="ftr" sz="quarter" idx="2"/>
          </p:nvPr>
        </p:nvSpPr>
        <p:spPr>
          <a:xfrm>
            <a:off x="0" y="9408981"/>
            <a:ext cx="2887186"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4010" y="9408981"/>
            <a:ext cx="2887186" cy="495300"/>
          </a:xfrm>
          <a:prstGeom prst="rect">
            <a:avLst/>
          </a:prstGeom>
        </p:spPr>
        <p:txBody>
          <a:bodyPr vert="horz" lIns="91440" tIns="45720" rIns="91440" bIns="45720" rtlCol="0" anchor="b"/>
          <a:lstStyle>
            <a:lvl1pPr algn="r">
              <a:defRPr sz="1200"/>
            </a:lvl1pPr>
          </a:lstStyle>
          <a:p>
            <a:fld id="{BE92AF60-2075-4E2C-9070-324170595F99}" type="slidenum">
              <a:rPr lang="en-US" smtClean="0"/>
              <a:pPr/>
              <a:t>‹#›</a:t>
            </a:fld>
            <a:endParaRPr lang="en-US"/>
          </a:p>
        </p:txBody>
      </p:sp>
    </p:spTree>
    <p:extLst>
      <p:ext uri="{BB962C8B-B14F-4D97-AF65-F5344CB8AC3E}">
        <p14:creationId xmlns:p14="http://schemas.microsoft.com/office/powerpoint/2010/main" val="160686799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F5FF570-40AA-4F54-A8C2-A35B70CAD32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FF570-40AA-4F54-A8C2-A35B70CAD3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FF570-40AA-4F54-A8C2-A35B70CAD32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FF570-40AA-4F54-A8C2-A35B70CAD3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FF570-40AA-4F54-A8C2-A35B70CAD3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FF570-40AA-4F54-A8C2-A35B70CAD3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FF570-40AA-4F54-A8C2-A35B70CAD3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FF570-40AA-4F54-A8C2-A35B70CAD32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F5FF570-40AA-4F54-A8C2-A35B70CAD320}"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FF570-40AA-4F54-A8C2-A35B70CAD3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04A77A-BAFE-4B8B-937F-5CDF3B5365ED}" type="datetimeFigureOut">
              <a:rPr lang="en-US" smtClean="0"/>
              <a:pPr/>
              <a:t>12/24/2015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FF570-40AA-4F54-A8C2-A35B70CAD32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404A77A-BAFE-4B8B-937F-5CDF3B5365ED}" type="datetimeFigureOut">
              <a:rPr lang="en-US" smtClean="0"/>
              <a:pPr/>
              <a:t>12/24/2015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F5FF570-40AA-4F54-A8C2-A35B70CAD320}"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008809"/>
            <a:ext cx="8077200" cy="3410791"/>
          </a:xfrm>
        </p:spPr>
        <p:txBody>
          <a:bodyPr>
            <a:noAutofit/>
          </a:bodyPr>
          <a:lstStyle/>
          <a:p>
            <a:pPr algn="ctr"/>
            <a:r>
              <a:rPr lang="en-US" sz="4000" b="1" dirty="0">
                <a:latin typeface="Times New Roman" pitchFamily="18" charset="0"/>
                <a:cs typeface="Times New Roman" pitchFamily="18" charset="0"/>
              </a:rPr>
              <a:t>GOVERNMENT COLLEGE OF ROPAR</a:t>
            </a:r>
            <a:r>
              <a:rPr lang="en-US" sz="4000">
                <a:latin typeface="Times New Roman" pitchFamily="18" charset="0"/>
                <a:cs typeface="Times New Roman" pitchFamily="18" charset="0"/>
              </a:rPr>
              <a:t/>
            </a:r>
            <a:br>
              <a:rPr lang="en-US" sz="4000">
                <a:latin typeface="Times New Roman" pitchFamily="18" charset="0"/>
                <a:cs typeface="Times New Roman" pitchFamily="18" charset="0"/>
              </a:rPr>
            </a:br>
            <a:r>
              <a:rPr lang="en-US" sz="4000" b="1" smtClean="0">
                <a:latin typeface="Times New Roman" pitchFamily="18" charset="0"/>
                <a:cs typeface="Times New Roman" pitchFamily="18" charset="0"/>
              </a:rPr>
              <a:t>PRESENTATION ON</a:t>
            </a:r>
            <a:r>
              <a:rPr lang="en-US" sz="4000" b="1" dirty="0" smtClean="0">
                <a:latin typeface="Times New Roman" pitchFamily="18" charset="0"/>
                <a:cs typeface="Times New Roman" pitchFamily="18" charset="0"/>
              </a:rPr>
              <a:t/>
            </a:r>
            <a:br>
              <a:rPr lang="en-US" sz="4000" b="1"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DEVELOPMENT  ECONOMICS</a:t>
            </a:r>
            <a:r>
              <a:rPr lang="en-US" sz="4000" dirty="0"/>
              <a:t/>
            </a:r>
            <a:br>
              <a:rPr lang="en-US" sz="4000" dirty="0"/>
            </a:br>
            <a:endParaRPr lang="en-US" sz="4000" dirty="0"/>
          </a:p>
        </p:txBody>
      </p:sp>
      <p:sp>
        <p:nvSpPr>
          <p:cNvPr id="3" name="Subtitle 2"/>
          <p:cNvSpPr>
            <a:spLocks noGrp="1"/>
          </p:cNvSpPr>
          <p:nvPr>
            <p:ph type="subTitle" idx="1"/>
          </p:nvPr>
        </p:nvSpPr>
        <p:spPr>
          <a:xfrm>
            <a:off x="533400" y="4648200"/>
            <a:ext cx="7854696" cy="990600"/>
          </a:xfrm>
        </p:spPr>
        <p:txBody>
          <a:bodyPr/>
          <a:lstStyle/>
          <a:p>
            <a:pPr algn="ctr"/>
            <a:r>
              <a:rPr lang="en-US" b="1" smtClean="0">
                <a:latin typeface="Times New Roman" pitchFamily="18" charset="0"/>
                <a:cs typeface="Times New Roman" pitchFamily="18" charset="0"/>
              </a:rPr>
              <a:t>B.A- </a:t>
            </a:r>
            <a:r>
              <a:rPr lang="en-US" b="1">
                <a:latin typeface="Times New Roman" pitchFamily="18" charset="0"/>
                <a:cs typeface="Times New Roman" pitchFamily="18" charset="0"/>
              </a:rPr>
              <a:t>III </a:t>
            </a:r>
            <a:r>
              <a:rPr lang="en-US" b="1" smtClean="0">
                <a:latin typeface="Times New Roman" pitchFamily="18" charset="0"/>
                <a:cs typeface="Times New Roman" pitchFamily="18" charset="0"/>
              </a:rPr>
              <a:t>YEARS</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533400" y="779220"/>
            <a:ext cx="8153400" cy="60939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Although Adam </a:t>
            </a:r>
            <a:r>
              <a:rPr lang="en-US" dirty="0" smtClean="0">
                <a:latin typeface="Times New Roman" pitchFamily="18" charset="0"/>
                <a:ea typeface="Times New Roman" pitchFamily="18" charset="0"/>
                <a:cs typeface="Times New Roman" pitchFamily="18" charset="0"/>
              </a:rPr>
              <a:t>S</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mith the father of modern economics had examined the problem of economic development two hundred year ago yet it is only for the last sixty years that economists took great interest in the study of problem of under-developed countries. In the words of Meier and Baldwin "A study of poverty of nation has even more urgency than a study of the wealth of nations"</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Meaning: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Economic development studies the causes and cures of general poverty. Economic development refers to</a:t>
            </a:r>
            <a:r>
              <a:rPr kumimoji="0" lang="en-US"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that process by which per capita income and economic welfare of a country increase over-time. It may be noted that the terms </a:t>
            </a:r>
            <a:r>
              <a:rPr kumimoji="0" lang="en-US"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“Economic Development” and “ Economic Growth”  </a:t>
            </a:r>
            <a:r>
              <a:rPr kumimoji="0" lang="en-US"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are used interchangeably.</a:t>
            </a:r>
            <a:endPar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Schumpeter in his book "The Theory of Economic development" (1911)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clarified the distinction between economic development and economic growth. Robert Clark in his book about Liberian Economy titled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"Growth without development"</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has proved that despite growth of an economy it is possible that it may not have any development. </a:t>
            </a:r>
            <a:endParaRPr kumimoji="0" lang="en-US" sz="1600" b="0" i="0" u="none" strike="noStrike" cap="none" normalizeH="0" baseline="0" dirty="0" smtClean="0">
              <a:ln>
                <a:noFill/>
              </a:ln>
              <a:solidFill>
                <a:schemeClr val="tx1"/>
              </a:solidFill>
              <a:effectLst/>
              <a:latin typeface="Arial" pitchFamily="34" charset="0"/>
            </a:endParaRPr>
          </a:p>
        </p:txBody>
      </p:sp>
      <p:sp>
        <p:nvSpPr>
          <p:cNvPr id="4" name="Rectangle 3"/>
          <p:cNvSpPr/>
          <p:nvPr/>
        </p:nvSpPr>
        <p:spPr>
          <a:xfrm>
            <a:off x="685800" y="145032"/>
            <a:ext cx="7924800" cy="661207"/>
          </a:xfrm>
          <a:prstGeom prst="rect">
            <a:avLst/>
          </a:prstGeom>
        </p:spPr>
        <p:txBody>
          <a:bodyPr wrap="square">
            <a:spAutoFit/>
          </a:bodyPr>
          <a:lstStyle/>
          <a:p>
            <a:pPr lvl="0" algn="just" eaLnBrk="0" fontAlgn="base" hangingPunct="0">
              <a:lnSpc>
                <a:spcPct val="150000"/>
              </a:lnSpc>
              <a:spcBef>
                <a:spcPct val="0"/>
              </a:spcBef>
              <a:spcAft>
                <a:spcPct val="0"/>
              </a:spcAft>
            </a:pPr>
            <a:r>
              <a:rPr lang="en-US" sz="2800" b="1" dirty="0" smtClean="0">
                <a:latin typeface="Times New Roman" pitchFamily="18" charset="0"/>
                <a:ea typeface="Times New Roman" pitchFamily="18" charset="0"/>
                <a:cs typeface="Times New Roman" pitchFamily="18" charset="0"/>
              </a:rPr>
              <a:t>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304800" y="299892"/>
            <a:ext cx="8534400" cy="21496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4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Definitions</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Two main approaches regarding definitions of economic development are a under:-</a:t>
            </a:r>
            <a:endParaRPr kumimoji="0" lang="en-US" sz="36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nvGrpSpPr>
          <p:cNvPr id="23554" name="Group 2"/>
          <p:cNvGrpSpPr>
            <a:grpSpLocks/>
          </p:cNvGrpSpPr>
          <p:nvPr/>
        </p:nvGrpSpPr>
        <p:grpSpPr bwMode="auto">
          <a:xfrm>
            <a:off x="838200" y="2743200"/>
            <a:ext cx="7924800" cy="3352800"/>
            <a:chOff x="1800" y="6840"/>
            <a:chExt cx="9206" cy="3600"/>
          </a:xfrm>
        </p:grpSpPr>
        <p:sp>
          <p:nvSpPr>
            <p:cNvPr id="23555" name="Rectangle 3"/>
            <p:cNvSpPr>
              <a:spLocks noChangeArrowheads="1"/>
            </p:cNvSpPr>
            <p:nvPr/>
          </p:nvSpPr>
          <p:spPr bwMode="auto">
            <a:xfrm>
              <a:off x="2186" y="6840"/>
              <a:ext cx="8820" cy="54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APPROACHES REGARDING ECONOMIC DEVELOPMENT</a:t>
              </a:r>
              <a:endParaRPr kumimoji="0" lang="en-US"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3556" name="Rectangle 4"/>
            <p:cNvSpPr>
              <a:spLocks noChangeArrowheads="1"/>
            </p:cNvSpPr>
            <p:nvPr/>
          </p:nvSpPr>
          <p:spPr bwMode="auto">
            <a:xfrm>
              <a:off x="2880" y="8100"/>
              <a:ext cx="2340" cy="54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Classical View</a:t>
              </a:r>
              <a:endParaRPr kumimoji="0" lang="en-US"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3557" name="Rectangle 5"/>
            <p:cNvSpPr>
              <a:spLocks noChangeArrowheads="1"/>
            </p:cNvSpPr>
            <p:nvPr/>
          </p:nvSpPr>
          <p:spPr bwMode="auto">
            <a:xfrm>
              <a:off x="7200" y="8100"/>
              <a:ext cx="2340" cy="54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Modern View</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3558" name="Rectangle 6"/>
            <p:cNvSpPr>
              <a:spLocks noChangeArrowheads="1"/>
            </p:cNvSpPr>
            <p:nvPr/>
          </p:nvSpPr>
          <p:spPr bwMode="auto">
            <a:xfrm>
              <a:off x="1800" y="9720"/>
              <a:ext cx="4140" cy="72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cs typeface="Times New Roman" pitchFamily="18" charset="0"/>
                </a:rPr>
                <a:t>Increase in Real National Income or Real per Capita Income</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3559" name="Rectangle 7"/>
            <p:cNvSpPr>
              <a:spLocks noChangeArrowheads="1"/>
            </p:cNvSpPr>
            <p:nvPr/>
          </p:nvSpPr>
          <p:spPr bwMode="auto">
            <a:xfrm>
              <a:off x="6660" y="9720"/>
              <a:ext cx="4140" cy="72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Increase in Economic Welfare</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3560" name="Line 8"/>
            <p:cNvSpPr>
              <a:spLocks noChangeShapeType="1"/>
            </p:cNvSpPr>
            <p:nvPr/>
          </p:nvSpPr>
          <p:spPr bwMode="auto">
            <a:xfrm flipH="1">
              <a:off x="4846" y="7380"/>
              <a:ext cx="1440" cy="720"/>
            </a:xfrm>
            <a:prstGeom prst="line">
              <a:avLst/>
            </a:prstGeom>
            <a:ln>
              <a:headEnd/>
              <a:tailEnd type="triangl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23561" name="Line 9"/>
            <p:cNvSpPr>
              <a:spLocks noChangeShapeType="1"/>
            </p:cNvSpPr>
            <p:nvPr/>
          </p:nvSpPr>
          <p:spPr bwMode="auto">
            <a:xfrm>
              <a:off x="6300" y="7380"/>
              <a:ext cx="1440" cy="720"/>
            </a:xfrm>
            <a:prstGeom prst="line">
              <a:avLst/>
            </a:prstGeom>
            <a:ln>
              <a:headEnd/>
              <a:tailEnd type="triangl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23562" name="Line 10"/>
            <p:cNvSpPr>
              <a:spLocks noChangeShapeType="1"/>
            </p:cNvSpPr>
            <p:nvPr/>
          </p:nvSpPr>
          <p:spPr bwMode="auto">
            <a:xfrm flipH="1">
              <a:off x="5580" y="7380"/>
              <a:ext cx="720" cy="2340"/>
            </a:xfrm>
            <a:prstGeom prst="line">
              <a:avLst/>
            </a:prstGeom>
            <a:ln>
              <a:headEnd/>
              <a:tailEnd type="triangl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23563" name="Line 11"/>
            <p:cNvSpPr>
              <a:spLocks noChangeShapeType="1"/>
            </p:cNvSpPr>
            <p:nvPr/>
          </p:nvSpPr>
          <p:spPr bwMode="auto">
            <a:xfrm>
              <a:off x="6300" y="7380"/>
              <a:ext cx="720" cy="2340"/>
            </a:xfrm>
            <a:prstGeom prst="line">
              <a:avLst/>
            </a:prstGeom>
            <a:ln>
              <a:headEnd/>
              <a:tailEnd type="triangl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685800"/>
            <a:ext cx="8610600"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Classical View</a:t>
            </a:r>
            <a:endParaRPr kumimoji="0" lang="en-US"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Paul Albert,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"Economic Development is the 	exploitation of all productive resources by a country 	in order to expand real income".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8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Modern View</a:t>
            </a:r>
            <a:endParaRPr kumimoji="0" lang="en-US"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Colin Clark,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"Economic development is simply an 	increase in economic welfare". </a:t>
            </a:r>
            <a:endParaRPr kumimoji="0" lang="en-US" sz="4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77200" cy="3657600"/>
          </a:xfrm>
        </p:spPr>
        <p:txBody>
          <a:bodyPr>
            <a:noAutofit/>
          </a:bodyPr>
          <a:lstStyle/>
          <a:p>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3600" b="1" dirty="0" smtClean="0">
                <a:latin typeface="Times New Roman" pitchFamily="18" charset="0"/>
                <a:cs typeface="Times New Roman" pitchFamily="18" charset="0"/>
              </a:rPr>
              <a:t>Determinants of Economic Development</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Dr. R.D. Gill, </a:t>
            </a:r>
            <a:r>
              <a:rPr lang="en-US" sz="2400" dirty="0" smtClean="0">
                <a:latin typeface="Times New Roman" pitchFamily="18" charset="0"/>
                <a:cs typeface="Times New Roman" pitchFamily="18" charset="0"/>
              </a:rPr>
              <a:t>Determinants of economic development are based upon the size of production capacity, organization and character of and economy"</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The determinants of economic development can be classified into two categories which can be expressed in the form of following formula:</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14347" name="Rectangle 11"/>
          <p:cNvSpPr>
            <a:spLocks noChangeArrowheads="1"/>
          </p:cNvSpPr>
          <p:nvPr/>
        </p:nvSpPr>
        <p:spPr bwMode="auto">
          <a:xfrm>
            <a:off x="381000" y="3657601"/>
            <a:ext cx="8382000"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 = f (x + y)</a:t>
            </a:r>
            <a:endParaRPr kumimoji="0" lang="en-US" sz="2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pitchFamily="34" charset="0"/>
            </a:endParaRPr>
          </a:p>
        </p:txBody>
      </p:sp>
      <p:grpSp>
        <p:nvGrpSpPr>
          <p:cNvPr id="14337" name="Group 1"/>
          <p:cNvGrpSpPr>
            <a:grpSpLocks/>
          </p:cNvGrpSpPr>
          <p:nvPr/>
        </p:nvGrpSpPr>
        <p:grpSpPr bwMode="auto">
          <a:xfrm>
            <a:off x="457200" y="4114800"/>
            <a:ext cx="8305800" cy="2209800"/>
            <a:chOff x="1548" y="4236"/>
            <a:chExt cx="9012" cy="2172"/>
          </a:xfrm>
        </p:grpSpPr>
        <p:sp>
          <p:nvSpPr>
            <p:cNvPr id="14346" name="Rectangle 10"/>
            <p:cNvSpPr>
              <a:spLocks noChangeArrowheads="1"/>
            </p:cNvSpPr>
            <p:nvPr/>
          </p:nvSpPr>
          <p:spPr bwMode="auto">
            <a:xfrm>
              <a:off x="3360" y="4500"/>
              <a:ext cx="5160" cy="54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Determinants of Economic Development</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4345" name="Rectangle 9"/>
            <p:cNvSpPr>
              <a:spLocks noChangeArrowheads="1"/>
            </p:cNvSpPr>
            <p:nvPr/>
          </p:nvSpPr>
          <p:spPr bwMode="auto">
            <a:xfrm>
              <a:off x="1860" y="5592"/>
              <a:ext cx="3540" cy="54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Economic Determinants</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4344" name="Rectangle 8"/>
            <p:cNvSpPr>
              <a:spLocks noChangeArrowheads="1"/>
            </p:cNvSpPr>
            <p:nvPr/>
          </p:nvSpPr>
          <p:spPr bwMode="auto">
            <a:xfrm>
              <a:off x="5880" y="5604"/>
              <a:ext cx="3840" cy="54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Non-Economic Determinants</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4343" name="Line 7"/>
            <p:cNvSpPr>
              <a:spLocks noChangeShapeType="1"/>
            </p:cNvSpPr>
            <p:nvPr/>
          </p:nvSpPr>
          <p:spPr bwMode="auto">
            <a:xfrm>
              <a:off x="3720" y="5040"/>
              <a:ext cx="0" cy="540"/>
            </a:xfrm>
            <a:prstGeom prst="line">
              <a:avLst/>
            </a:prstGeom>
            <a:ln>
              <a:headEnd/>
              <a:tailEnd type="triangl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4342" name="Line 6"/>
            <p:cNvSpPr>
              <a:spLocks noChangeShapeType="1"/>
            </p:cNvSpPr>
            <p:nvPr/>
          </p:nvSpPr>
          <p:spPr bwMode="auto">
            <a:xfrm>
              <a:off x="7680" y="5040"/>
              <a:ext cx="0" cy="540"/>
            </a:xfrm>
            <a:prstGeom prst="line">
              <a:avLst/>
            </a:prstGeom>
            <a:ln>
              <a:headEnd/>
              <a:tailEnd type="triangl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4341" name="Line 5"/>
            <p:cNvSpPr>
              <a:spLocks noChangeShapeType="1"/>
            </p:cNvSpPr>
            <p:nvPr/>
          </p:nvSpPr>
          <p:spPr bwMode="auto">
            <a:xfrm>
              <a:off x="1560" y="4248"/>
              <a:ext cx="9000" cy="0"/>
            </a:xfrm>
            <a:prstGeom prst="line">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4340" name="Line 4"/>
            <p:cNvSpPr>
              <a:spLocks noChangeShapeType="1"/>
            </p:cNvSpPr>
            <p:nvPr/>
          </p:nvSpPr>
          <p:spPr bwMode="auto">
            <a:xfrm>
              <a:off x="1548" y="6396"/>
              <a:ext cx="9000" cy="0"/>
            </a:xfrm>
            <a:prstGeom prst="line">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4339" name="Line 3"/>
            <p:cNvSpPr>
              <a:spLocks noChangeShapeType="1"/>
            </p:cNvSpPr>
            <p:nvPr/>
          </p:nvSpPr>
          <p:spPr bwMode="auto">
            <a:xfrm>
              <a:off x="1560" y="4236"/>
              <a:ext cx="0" cy="2160"/>
            </a:xfrm>
            <a:prstGeom prst="line">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4338" name="Line 2"/>
            <p:cNvSpPr>
              <a:spLocks noChangeShapeType="1"/>
            </p:cNvSpPr>
            <p:nvPr/>
          </p:nvSpPr>
          <p:spPr bwMode="auto">
            <a:xfrm>
              <a:off x="10560" y="4248"/>
              <a:ext cx="0" cy="2160"/>
            </a:xfrm>
            <a:prstGeom prst="line">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grpSp>
      <p:sp>
        <p:nvSpPr>
          <p:cNvPr id="14351" name="Rectangle 15"/>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5105400"/>
          </a:xfrm>
        </p:spPr>
        <p:txBody>
          <a:bodyPr>
            <a:noAutofit/>
          </a:bodyPr>
          <a:lstStyle/>
          <a:p>
            <a:r>
              <a:rPr lang="en-US" sz="3200" b="1" dirty="0" smtClean="0">
                <a:latin typeface="Times New Roman" pitchFamily="18" charset="0"/>
                <a:cs typeface="Times New Roman" pitchFamily="18" charset="0"/>
              </a:rPr>
              <a:t>	Economic Determinants of Economic                        		Development or Growth:</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r>
              <a:rPr lang="en-US" sz="2400" dirty="0" smtClean="0"/>
              <a:t/>
            </a:r>
            <a:br>
              <a:rPr lang="en-US" sz="2400" dirty="0" smtClean="0"/>
            </a:br>
            <a:r>
              <a:rPr lang="en-US" sz="2400" b="1" dirty="0" smtClean="0"/>
              <a:t>1.</a:t>
            </a:r>
            <a:r>
              <a:rPr lang="en-US" sz="2400" dirty="0" smtClean="0"/>
              <a:t>	</a:t>
            </a:r>
            <a:r>
              <a:rPr lang="en-US" sz="2400" dirty="0" smtClean="0">
                <a:latin typeface="Times New Roman" pitchFamily="18" charset="0"/>
                <a:cs typeface="Times New Roman" pitchFamily="18" charset="0"/>
              </a:rPr>
              <a:t>Natural Resources.</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Labour</a:t>
            </a:r>
            <a:r>
              <a:rPr lang="en-US" sz="2400" dirty="0" smtClean="0">
                <a:latin typeface="Times New Roman" pitchFamily="18" charset="0"/>
                <a:cs typeface="Times New Roman" pitchFamily="18" charset="0"/>
              </a:rPr>
              <a:t> or Human Resources.</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Structural Change.</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Size of the Market.</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5.</a:t>
            </a:r>
            <a:r>
              <a:rPr lang="en-US" sz="2400" dirty="0" smtClean="0">
                <a:latin typeface="Times New Roman" pitchFamily="18" charset="0"/>
                <a:cs typeface="Times New Roman" pitchFamily="18" charset="0"/>
              </a:rPr>
              <a:t>	Capital Formation.</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pic>
        <p:nvPicPr>
          <p:cNvPr id="3" name="Picture 2" descr="\\Open-interior\photo\Scan 1.jpg"/>
          <p:cNvPicPr>
            <a:picLocks noChangeAspect="1" noChangeArrowheads="1"/>
          </p:cNvPicPr>
          <p:nvPr/>
        </p:nvPicPr>
        <p:blipFill>
          <a:blip r:embed="rId2"/>
          <a:srcRect/>
          <a:stretch>
            <a:fillRect/>
          </a:stretch>
        </p:blipFill>
        <p:spPr bwMode="auto">
          <a:xfrm>
            <a:off x="1295400" y="3810000"/>
            <a:ext cx="2667000" cy="2654260"/>
          </a:xfrm>
          <a:prstGeom prst="rect">
            <a:avLst/>
          </a:prstGeom>
          <a:ln w="28575">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762000"/>
            <a:ext cx="8229600" cy="5632311"/>
          </a:xfrm>
          <a:prstGeom prst="rect">
            <a:avLst/>
          </a:prstGeom>
        </p:spPr>
        <p:txBody>
          <a:bodyPr wrap="square">
            <a:spAutoFit/>
          </a:bodyPr>
          <a:lstStyle/>
          <a:p>
            <a:r>
              <a:rPr lang="en-US" b="1" dirty="0" smtClean="0">
                <a:latin typeface="Times New Roman" pitchFamily="18" charset="0"/>
                <a:cs typeface="Times New Roman" pitchFamily="18" charset="0"/>
              </a:rPr>
              <a:t>6.</a:t>
            </a:r>
            <a:r>
              <a:rPr lang="en-US" dirty="0" smtClean="0">
                <a:latin typeface="Times New Roman" pitchFamily="18" charset="0"/>
                <a:cs typeface="Times New Roman" pitchFamily="18" charset="0"/>
              </a:rPr>
              <a:t>	Capital-Output Ratio.</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7.</a:t>
            </a:r>
            <a:r>
              <a:rPr lang="en-US" dirty="0" smtClean="0">
                <a:latin typeface="Times New Roman" pitchFamily="18" charset="0"/>
                <a:cs typeface="Times New Roman" pitchFamily="18" charset="0"/>
              </a:rPr>
              <a:t>	Scientific and Technical Progress.</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8.</a:t>
            </a:r>
            <a:r>
              <a:rPr lang="en-US" dirty="0" smtClean="0">
                <a:latin typeface="Times New Roman" pitchFamily="18" charset="0"/>
                <a:cs typeface="Times New Roman" pitchFamily="18" charset="0"/>
              </a:rPr>
              <a:t>	Financial Stability.</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9.</a:t>
            </a:r>
            <a:r>
              <a:rPr lang="en-US" dirty="0" smtClean="0">
                <a:latin typeface="Times New Roman" pitchFamily="18" charset="0"/>
                <a:cs typeface="Times New Roman" pitchFamily="18" charset="0"/>
              </a:rPr>
              <a:t>	Able Entrepreneurs and </a:t>
            </a:r>
            <a:r>
              <a:rPr lang="en-US" dirty="0" err="1" smtClean="0">
                <a:latin typeface="Times New Roman" pitchFamily="18" charset="0"/>
                <a:cs typeface="Times New Roman" pitchFamily="18" charset="0"/>
              </a:rPr>
              <a:t>Organisation</a:t>
            </a:r>
            <a:r>
              <a:rPr lang="en-US" dirty="0" smtClean="0">
                <a:latin typeface="Times New Roman" pitchFamily="18" charset="0"/>
                <a:cs typeface="Times New Roman" pitchFamily="18" charset="0"/>
              </a:rPr>
              <a:t>.</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10.</a:t>
            </a:r>
            <a:r>
              <a:rPr lang="en-US" dirty="0" smtClean="0">
                <a:latin typeface="Times New Roman" pitchFamily="18" charset="0"/>
                <a:cs typeface="Times New Roman" pitchFamily="18" charset="0"/>
              </a:rPr>
              <a:t>	Development Planning.</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11.</a:t>
            </a:r>
            <a:r>
              <a:rPr lang="en-US" dirty="0" smtClean="0">
                <a:latin typeface="Times New Roman" pitchFamily="18" charset="0"/>
                <a:cs typeface="Times New Roman" pitchFamily="18" charset="0"/>
              </a:rPr>
              <a:t>	International Determinants.</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12.</a:t>
            </a:r>
            <a:r>
              <a:rPr lang="en-US" dirty="0" smtClean="0">
                <a:latin typeface="Times New Roman" pitchFamily="18" charset="0"/>
                <a:cs typeface="Times New Roman" pitchFamily="18" charset="0"/>
              </a:rPr>
              <a:t>	Skill Formation.</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13.</a:t>
            </a:r>
            <a:r>
              <a:rPr lang="en-US" dirty="0" smtClean="0">
                <a:latin typeface="Times New Roman" pitchFamily="18" charset="0"/>
                <a:cs typeface="Times New Roman" pitchFamily="18" charset="0"/>
              </a:rPr>
              <a:t>	Skill Formation.</a:t>
            </a:r>
            <a:endParaRPr lang="en-US" dirty="0"/>
          </a:p>
        </p:txBody>
      </p:sp>
      <p:pic>
        <p:nvPicPr>
          <p:cNvPr id="1027" name="Picture 3" descr="\\Open-interior\photo\Scan 2.jpg"/>
          <p:cNvPicPr>
            <a:picLocks noChangeAspect="1" noChangeArrowheads="1"/>
          </p:cNvPicPr>
          <p:nvPr/>
        </p:nvPicPr>
        <p:blipFill>
          <a:blip r:embed="rId2"/>
          <a:srcRect/>
          <a:stretch>
            <a:fillRect/>
          </a:stretch>
        </p:blipFill>
        <p:spPr bwMode="auto">
          <a:xfrm>
            <a:off x="1506792" y="1619868"/>
            <a:ext cx="2743200" cy="2747552"/>
          </a:xfrm>
          <a:prstGeom prst="rect">
            <a:avLst/>
          </a:prstGeom>
          <a:noFill/>
          <a:ln w="38100">
            <a:solidFill>
              <a:schemeClr val="tx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334000"/>
          </a:xfrm>
        </p:spPr>
        <p:txBody>
          <a:bodyPr>
            <a:normAutofit fontScale="90000"/>
          </a:bodyPr>
          <a:lstStyle/>
          <a:p>
            <a:r>
              <a:rPr lang="en-US" sz="2700" dirty="0" smtClean="0"/>
              <a:t/>
            </a:r>
            <a:br>
              <a:rPr lang="en-US" sz="2700" dirty="0" smtClean="0"/>
            </a:br>
            <a:r>
              <a:rPr lang="en-US" sz="2700" dirty="0" smtClean="0"/>
              <a:t> </a:t>
            </a:r>
            <a:r>
              <a:rPr lang="en-US" sz="2700" smtClean="0"/>
              <a:t/>
            </a:r>
            <a:br>
              <a:rPr lang="en-US" sz="2700" smtClean="0"/>
            </a:br>
            <a:r>
              <a:rPr lang="en-US" sz="2700" b="1" smtClean="0"/>
              <a:t>1.</a:t>
            </a:r>
            <a:r>
              <a:rPr lang="en-US" sz="2700" smtClean="0"/>
              <a:t>	Political Determinants.</a:t>
            </a:r>
            <a:br>
              <a:rPr lang="en-US" sz="2700" smtClean="0"/>
            </a:br>
            <a:r>
              <a:rPr lang="en-US" sz="2700" b="1" smtClean="0"/>
              <a:t>2.</a:t>
            </a:r>
            <a:r>
              <a:rPr lang="en-US" sz="2700" smtClean="0"/>
              <a:t>	Social Determinants.</a:t>
            </a:r>
            <a:br>
              <a:rPr lang="en-US" sz="2700" smtClean="0"/>
            </a:br>
            <a:r>
              <a:rPr lang="en-US" sz="2700" b="1" smtClean="0"/>
              <a:t>3.</a:t>
            </a:r>
            <a:r>
              <a:rPr lang="en-US" sz="2700" smtClean="0"/>
              <a:t>	Religious Determinants.</a:t>
            </a:r>
            <a:br>
              <a:rPr lang="en-US" sz="2700" smtClean="0"/>
            </a:br>
            <a:r>
              <a:rPr lang="en-US" sz="2700" b="1" smtClean="0"/>
              <a:t>4.</a:t>
            </a:r>
            <a:r>
              <a:rPr lang="en-US" sz="2700" smtClean="0"/>
              <a:t>	Aspiration of Development.</a:t>
            </a:r>
            <a:br>
              <a:rPr lang="en-US" sz="2700" smtClean="0"/>
            </a:br>
            <a:r>
              <a:rPr lang="en-US" sz="2700" b="1" smtClean="0"/>
              <a:t>5.</a:t>
            </a:r>
            <a:r>
              <a:rPr lang="en-US" sz="2700" smtClean="0"/>
              <a:t>	Freedom from Corruption.</a:t>
            </a:r>
            <a:br>
              <a:rPr lang="en-US" sz="2700" smtClean="0"/>
            </a:br>
            <a:r>
              <a:rPr lang="en-US" sz="2700" b="1" smtClean="0"/>
              <a:t>6.</a:t>
            </a:r>
            <a:r>
              <a:rPr lang="en-US" sz="2700" smtClean="0"/>
              <a:t>	Law and Order Situation.</a:t>
            </a:r>
            <a:r>
              <a:rPr lang="en-US" sz="2700" dirty="0" smtClean="0"/>
              <a:t/>
            </a:r>
            <a:br>
              <a:rPr lang="en-US" sz="2700" dirty="0" smtClean="0"/>
            </a:br>
            <a:r>
              <a:rPr lang="en-US" sz="2700" smtClean="0"/>
              <a:t> </a:t>
            </a:r>
            <a:r>
              <a:rPr lang="en-US" sz="2700" dirty="0" smtClean="0"/>
              <a:t/>
            </a:r>
            <a:br>
              <a:rPr lang="en-US" sz="2700" dirty="0" smtClean="0"/>
            </a:br>
            <a:r>
              <a:rPr lang="en-US" sz="2700" b="1" dirty="0" smtClean="0"/>
              <a:t>Conclusion:</a:t>
            </a:r>
            <a:r>
              <a:rPr lang="en-US" sz="2700" dirty="0" smtClean="0"/>
              <a:t/>
            </a:r>
            <a:br>
              <a:rPr lang="en-US" sz="2700" dirty="0" smtClean="0"/>
            </a:br>
            <a:r>
              <a:rPr lang="en-US" sz="2700" b="1" dirty="0" smtClean="0"/>
              <a:t> </a:t>
            </a:r>
            <a:r>
              <a:rPr lang="en-US" sz="2700" dirty="0" smtClean="0"/>
              <a:t>In short, economic development is not determined by any single factor. Economic development depends on economic, social, political and religious factors.</a:t>
            </a:r>
            <a:br>
              <a:rPr lang="en-US" sz="2700" dirty="0" smtClean="0"/>
            </a:br>
            <a:r>
              <a:rPr lang="en-US" sz="2700" b="1" dirty="0" smtClean="0"/>
              <a:t> </a:t>
            </a:r>
            <a:r>
              <a:rPr lang="en-US" sz="2400" dirty="0" smtClean="0"/>
              <a:t/>
            </a:r>
            <a:br>
              <a:rPr lang="en-US" sz="2400" dirty="0" smtClean="0"/>
            </a:br>
            <a:r>
              <a:rPr lang="en-US" sz="2400" dirty="0" smtClean="0"/>
              <a:t> </a:t>
            </a:r>
            <a:br>
              <a:rPr lang="en-US" sz="2400" dirty="0" smtClean="0"/>
            </a:br>
            <a:endParaRPr lang="en-US" sz="2400" dirty="0"/>
          </a:p>
        </p:txBody>
      </p:sp>
      <p:sp>
        <p:nvSpPr>
          <p:cNvPr id="3" name="Rectangle 2"/>
          <p:cNvSpPr/>
          <p:nvPr/>
        </p:nvSpPr>
        <p:spPr>
          <a:xfrm>
            <a:off x="457200" y="228600"/>
            <a:ext cx="8154987" cy="1200329"/>
          </a:xfrm>
          <a:prstGeom prst="rect">
            <a:avLst/>
          </a:prstGeom>
        </p:spPr>
        <p:txBody>
          <a:bodyPr wrap="square">
            <a:spAutoFit/>
          </a:bodyPr>
          <a:lstStyle/>
          <a:p>
            <a:pPr algn="ctr"/>
            <a:r>
              <a:rPr lang="en-US" sz="3600" b="1" smtClean="0">
                <a:solidFill>
                  <a:srgbClr val="04617B"/>
                </a:solidFill>
                <a:latin typeface="Calibri"/>
                <a:ea typeface="+mj-ea"/>
                <a:cs typeface="+mj-cs"/>
              </a:rPr>
              <a:t>Non-economic Determinants of Economic Development:</a:t>
            </a:r>
            <a:endParaRPr lang="en-US" sz="280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124</TotalTime>
  <Words>248</Words>
  <Application>Microsoft Office PowerPoint</Application>
  <PresentationFormat>On-screen Show (4:3)</PresentationFormat>
  <Paragraphs>40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Constantia</vt:lpstr>
      <vt:lpstr>Times New Roman</vt:lpstr>
      <vt:lpstr>Wingdings 2</vt:lpstr>
      <vt:lpstr>Flow</vt:lpstr>
      <vt:lpstr>GOVERNMENT COLLEGE OF ROPAR PRESENTATION ON DEVELOPMENT  ECONOMICS </vt:lpstr>
      <vt:lpstr>PowerPoint Presentation</vt:lpstr>
      <vt:lpstr>PowerPoint Presentation</vt:lpstr>
      <vt:lpstr>PowerPoint Presentation</vt:lpstr>
      <vt:lpstr>           Determinants of Economic Development   Dr. R.D. Gill, Determinants of economic development are based upon the size of production capacity, organization and character of and economy"   The determinants of economic development can be classified into two categories which can be expressed in the form of following formula: </vt:lpstr>
      <vt:lpstr> Economic Determinants of Economic                          Development or Growth:   1. Natural Resources. 2. Labour or Human Resources. 3. Structural Change. 4. Size of the Market. 5. Capital Formation.     </vt:lpstr>
      <vt:lpstr>PowerPoint Presentation</vt:lpstr>
      <vt:lpstr>   1. Political Determinants. 2. Social Determinants. 3. Religious Determinants. 4. Aspiration of Development. 5. Freedom from Corruption. 6. Law and Order Situation.   Conclusion:  In short, economic development is not determined by any single factor. Economic development depends on economic, social, political and religious factors.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 COLLEGE OF ROPAR PPT ON ROLE OF INSURANCE</dc:title>
  <dc:creator>open-2</dc:creator>
  <cp:lastModifiedBy>dalminder singh</cp:lastModifiedBy>
  <cp:revision>37</cp:revision>
  <dcterms:created xsi:type="dcterms:W3CDTF">2015-12-15T05:26:13Z</dcterms:created>
  <dcterms:modified xsi:type="dcterms:W3CDTF">2015-12-24T13:09:33Z</dcterms:modified>
</cp:coreProperties>
</file>